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3" r:id="rId4"/>
    <p:sldId id="274" r:id="rId5"/>
    <p:sldId id="280" r:id="rId6"/>
    <p:sldId id="281" r:id="rId7"/>
    <p:sldId id="283" r:id="rId8"/>
    <p:sldId id="286" r:id="rId9"/>
    <p:sldId id="344" r:id="rId10"/>
    <p:sldId id="345" r:id="rId11"/>
    <p:sldId id="346" r:id="rId12"/>
    <p:sldId id="337" r:id="rId13"/>
    <p:sldId id="293" r:id="rId14"/>
    <p:sldId id="338" r:id="rId15"/>
    <p:sldId id="340" r:id="rId16"/>
    <p:sldId id="289" r:id="rId17"/>
    <p:sldId id="341" r:id="rId18"/>
    <p:sldId id="290" r:id="rId19"/>
    <p:sldId id="342" r:id="rId20"/>
    <p:sldId id="294" r:id="rId21"/>
    <p:sldId id="343" r:id="rId22"/>
    <p:sldId id="347" r:id="rId23"/>
    <p:sldId id="348" r:id="rId24"/>
    <p:sldId id="349" r:id="rId25"/>
    <p:sldId id="350" r:id="rId26"/>
    <p:sldId id="351" r:id="rId27"/>
    <p:sldId id="352" r:id="rId28"/>
    <p:sldId id="35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0F2C4D-CBBF-4A10-A26B-19614B6E0F27}" v="641" dt="2022-11-13T00:04:31.8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2129A32-F7A4-44CE-BB4C-211F8E787890}" type="datetimeFigureOut">
              <a:rPr lang="en-US" smtClean="0"/>
              <a:t>11/16/2022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2866001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129A32-F7A4-44CE-BB4C-211F8E787890}" type="datetimeFigureOut">
              <a:rPr lang="en-US" smtClean="0"/>
              <a:t>11/16/2022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80370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129A32-F7A4-44CE-BB4C-211F8E787890}" type="datetimeFigureOut">
              <a:rPr lang="en-US" smtClean="0"/>
              <a:t>11/16/2022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340443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2129A32-F7A4-44CE-BB4C-211F8E787890}" type="datetimeFigureOut">
              <a:rPr lang="en-US" smtClean="0"/>
              <a:t>11/16/2022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34194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129A32-F7A4-44CE-BB4C-211F8E787890}" type="datetimeFigureOut">
              <a:rPr lang="en-US" smtClean="0"/>
              <a:t>11/16/2022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697222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2129A32-F7A4-44CE-BB4C-211F8E787890}" type="datetimeFigureOut">
              <a:rPr lang="en-US" smtClean="0"/>
              <a:t>11/16/2022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068007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129A32-F7A4-44CE-BB4C-211F8E787890}" type="datetimeFigureOut">
              <a:rPr lang="en-US" smtClean="0"/>
              <a:t>11/16/2022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3068426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2129A32-F7A4-44CE-BB4C-211F8E787890}" type="datetimeFigureOut">
              <a:rPr lang="en-US" smtClean="0"/>
              <a:t>11/16/2022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497337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129A32-F7A4-44CE-BB4C-211F8E787890}" type="datetimeFigureOut">
              <a:rPr lang="en-US" smtClean="0"/>
              <a:t>11/16/2022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04645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129A32-F7A4-44CE-BB4C-211F8E787890}" type="datetimeFigureOut">
              <a:rPr lang="en-US" smtClean="0"/>
              <a:t>11/16/2022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1956667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2129A32-F7A4-44CE-BB4C-211F8E787890}" type="datetimeFigureOut">
              <a:rPr lang="en-US" smtClean="0"/>
              <a:t>11/16/2022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5CC87-D935-4E50-A0CD-E9B476DBAF84}" type="slidenum">
              <a:rPr lang="en-US" smtClean="0"/>
              <a:t>‹#›</a:t>
            </a:fld>
            <a:endParaRPr lang="en-US"/>
          </a:p>
        </p:txBody>
      </p:sp>
    </p:spTree>
    <p:extLst>
      <p:ext uri="{BB962C8B-B14F-4D97-AF65-F5344CB8AC3E}">
        <p14:creationId xmlns:p14="http://schemas.microsoft.com/office/powerpoint/2010/main" val="207379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129A32-F7A4-44CE-BB4C-211F8E787890}" type="datetimeFigureOut">
              <a:rPr lang="en-US" smtClean="0"/>
              <a:t>11/16/2022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5CC87-D935-4E50-A0CD-E9B476DBAF84}" type="slidenum">
              <a:rPr lang="en-US" smtClean="0"/>
              <a:t>‹#›</a:t>
            </a:fld>
            <a:endParaRPr lang="en-US"/>
          </a:p>
        </p:txBody>
      </p:sp>
    </p:spTree>
    <p:extLst>
      <p:ext uri="{BB962C8B-B14F-4D97-AF65-F5344CB8AC3E}">
        <p14:creationId xmlns:p14="http://schemas.microsoft.com/office/powerpoint/2010/main" val="3620484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Marketing Your Business Using Sales Funnels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8759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A56C9-0DE9-0358-E814-12258C3CBFC1}"/>
              </a:ext>
            </a:extLst>
          </p:cNvPr>
          <p:cNvSpPr>
            <a:spLocks noGrp="1"/>
          </p:cNvSpPr>
          <p:nvPr>
            <p:ph type="title"/>
          </p:nvPr>
        </p:nvSpPr>
        <p:spPr/>
        <p:txBody>
          <a:bodyPr/>
          <a:lstStyle/>
          <a:p>
            <a:pPr algn="ctr"/>
            <a:r>
              <a:rPr lang="en-US" dirty="0"/>
              <a:t>Funnels and Affiliates for Information Marketing</a:t>
            </a:r>
          </a:p>
        </p:txBody>
      </p:sp>
      <p:sp>
        <p:nvSpPr>
          <p:cNvPr id="3" name="Content Placeholder 2">
            <a:extLst>
              <a:ext uri="{FF2B5EF4-FFF2-40B4-BE49-F238E27FC236}">
                <a16:creationId xmlns:a16="http://schemas.microsoft.com/office/drawing/2014/main" id="{9FBE0939-A5A1-7B2D-92F2-605ABB4F03CA}"/>
              </a:ext>
            </a:extLst>
          </p:cNvPr>
          <p:cNvSpPr>
            <a:spLocks noGrp="1"/>
          </p:cNvSpPr>
          <p:nvPr>
            <p:ph idx="1"/>
          </p:nvPr>
        </p:nvSpPr>
        <p:spPr>
          <a:xfrm>
            <a:off x="838200" y="1825625"/>
            <a:ext cx="10515600" cy="4667250"/>
          </a:xfrm>
        </p:spPr>
        <p:txBody>
          <a:bodyPr>
            <a:normAutofit fontScale="92500" lnSpcReduction="20000"/>
          </a:bodyPr>
          <a:lstStyle/>
          <a:p>
            <a:r>
              <a:rPr lang="en-US" dirty="0"/>
              <a:t>For information marketers, sales funnels are vital to increasing your profitability.</a:t>
            </a:r>
          </a:p>
          <a:p>
            <a:r>
              <a:rPr lang="en-US" dirty="0"/>
              <a:t>That is because a considerable amount of your traffic will come from affiliates.</a:t>
            </a:r>
          </a:p>
          <a:p>
            <a:r>
              <a:rPr lang="en-US" dirty="0"/>
              <a:t>You will need to incentivize affiliates to promote for you a second and third time.</a:t>
            </a:r>
          </a:p>
          <a:p>
            <a:r>
              <a:rPr lang="en-US" dirty="0"/>
              <a:t>The only way to do that is to increase their profit for every time they send an email.</a:t>
            </a:r>
          </a:p>
          <a:p>
            <a:r>
              <a:rPr lang="en-US" dirty="0"/>
              <a:t>Veteran affiliates have more opportunities then they do days to send offers to their email list.</a:t>
            </a:r>
          </a:p>
          <a:p>
            <a:r>
              <a:rPr lang="en-US" dirty="0"/>
              <a:t>You will need to do more for them than stand out and befriend them.</a:t>
            </a:r>
          </a:p>
          <a:p>
            <a:r>
              <a:rPr lang="en-US" dirty="0"/>
              <a:t>You need to make them profitable as it is likely they will lose subscribers every time they choose to promote for you.</a:t>
            </a:r>
          </a:p>
        </p:txBody>
      </p:sp>
    </p:spTree>
    <p:extLst>
      <p:ext uri="{BB962C8B-B14F-4D97-AF65-F5344CB8AC3E}">
        <p14:creationId xmlns:p14="http://schemas.microsoft.com/office/powerpoint/2010/main" val="3531030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A56C9-0DE9-0358-E814-12258C3CBFC1}"/>
              </a:ext>
            </a:extLst>
          </p:cNvPr>
          <p:cNvSpPr>
            <a:spLocks noGrp="1"/>
          </p:cNvSpPr>
          <p:nvPr>
            <p:ph type="title"/>
          </p:nvPr>
        </p:nvSpPr>
        <p:spPr/>
        <p:txBody>
          <a:bodyPr/>
          <a:lstStyle/>
          <a:p>
            <a:pPr algn="ctr"/>
            <a:r>
              <a:rPr lang="en-US" dirty="0"/>
              <a:t>Funnels and Affiliates for Information Marketing</a:t>
            </a:r>
          </a:p>
        </p:txBody>
      </p:sp>
      <p:sp>
        <p:nvSpPr>
          <p:cNvPr id="3" name="Content Placeholder 2">
            <a:extLst>
              <a:ext uri="{FF2B5EF4-FFF2-40B4-BE49-F238E27FC236}">
                <a16:creationId xmlns:a16="http://schemas.microsoft.com/office/drawing/2014/main" id="{9FBE0939-A5A1-7B2D-92F2-605ABB4F03CA}"/>
              </a:ext>
            </a:extLst>
          </p:cNvPr>
          <p:cNvSpPr>
            <a:spLocks noGrp="1"/>
          </p:cNvSpPr>
          <p:nvPr>
            <p:ph idx="1"/>
          </p:nvPr>
        </p:nvSpPr>
        <p:spPr>
          <a:xfrm>
            <a:off x="838200" y="1825625"/>
            <a:ext cx="10515600" cy="4667250"/>
          </a:xfrm>
        </p:spPr>
        <p:txBody>
          <a:bodyPr>
            <a:normAutofit/>
          </a:bodyPr>
          <a:lstStyle/>
          <a:p>
            <a:r>
              <a:rPr lang="en-US" dirty="0"/>
              <a:t>As an information marketer, it doesn’t cost you much to create your product as if you were creating a physical product.</a:t>
            </a:r>
          </a:p>
          <a:p>
            <a:r>
              <a:rPr lang="en-US" dirty="0"/>
              <a:t>That means that you can afford to give an affiliate a high percentage with your base product.</a:t>
            </a:r>
          </a:p>
          <a:p>
            <a:r>
              <a:rPr lang="en-US" dirty="0"/>
              <a:t>You will need to make your money on the back end offers.</a:t>
            </a:r>
          </a:p>
          <a:p>
            <a:r>
              <a:rPr lang="en-US" dirty="0"/>
              <a:t>That means that if you can convert the back end offers and get the affiliates making money on the front end, you will be doing well with creating sales funnels.</a:t>
            </a:r>
          </a:p>
          <a:p>
            <a:r>
              <a:rPr lang="en-US" dirty="0"/>
              <a:t>Your base offer should be extremely enticing for their customers and once in your funnel, your job is to turn them into better customers.</a:t>
            </a:r>
          </a:p>
        </p:txBody>
      </p:sp>
    </p:spTree>
    <p:extLst>
      <p:ext uri="{BB962C8B-B14F-4D97-AF65-F5344CB8AC3E}">
        <p14:creationId xmlns:p14="http://schemas.microsoft.com/office/powerpoint/2010/main" val="4225831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060FD-8AAD-10B3-E160-2C89786E6A02}"/>
              </a:ext>
            </a:extLst>
          </p:cNvPr>
          <p:cNvSpPr>
            <a:spLocks noGrp="1"/>
          </p:cNvSpPr>
          <p:nvPr>
            <p:ph type="ctrTitle"/>
          </p:nvPr>
        </p:nvSpPr>
        <p:spPr/>
        <p:txBody>
          <a:bodyPr/>
          <a:lstStyle/>
          <a:p>
            <a:r>
              <a:rPr lang="en-US" dirty="0"/>
              <a:t>Sales Funnel Science</a:t>
            </a:r>
          </a:p>
        </p:txBody>
      </p:sp>
      <p:sp>
        <p:nvSpPr>
          <p:cNvPr id="3" name="Subtitle 2">
            <a:extLst>
              <a:ext uri="{FF2B5EF4-FFF2-40B4-BE49-F238E27FC236}">
                <a16:creationId xmlns:a16="http://schemas.microsoft.com/office/drawing/2014/main" id="{BBAA2C46-F124-37D5-7D2B-BF2B9230E8B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82350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Vertical and Horizontal </a:t>
            </a:r>
            <a:br>
              <a:rPr lang="en-US" dirty="0"/>
            </a:br>
            <a:r>
              <a:rPr lang="en-US" dirty="0"/>
              <a:t>Funnels / Growth Engines</a:t>
            </a:r>
          </a:p>
        </p:txBody>
      </p:sp>
      <p:sp>
        <p:nvSpPr>
          <p:cNvPr id="3" name="Content Placeholder 2"/>
          <p:cNvSpPr>
            <a:spLocks noGrp="1"/>
          </p:cNvSpPr>
          <p:nvPr>
            <p:ph idx="1"/>
          </p:nvPr>
        </p:nvSpPr>
        <p:spPr>
          <a:xfrm>
            <a:off x="838200" y="1825624"/>
            <a:ext cx="10515600" cy="4511565"/>
          </a:xfrm>
        </p:spPr>
        <p:txBody>
          <a:bodyPr>
            <a:normAutofit lnSpcReduction="10000"/>
          </a:bodyPr>
          <a:lstStyle/>
          <a:p>
            <a:r>
              <a:rPr lang="en-US" dirty="0"/>
              <a:t>To grow profits a business can spend its efforts in two directions…</a:t>
            </a:r>
          </a:p>
          <a:p>
            <a:pPr lvl="1"/>
            <a:r>
              <a:rPr lang="en-US" dirty="0"/>
              <a:t>Get new customers.</a:t>
            </a:r>
          </a:p>
          <a:p>
            <a:pPr lvl="1"/>
            <a:r>
              <a:rPr lang="en-US" dirty="0"/>
              <a:t>Get existing customers to buy more.</a:t>
            </a:r>
          </a:p>
          <a:p>
            <a:r>
              <a:rPr lang="en-US" dirty="0"/>
              <a:t>To maximize profits with new customers primarily, businesses can use vertical funnels.</a:t>
            </a:r>
          </a:p>
          <a:p>
            <a:r>
              <a:rPr lang="en-US" dirty="0"/>
              <a:t>Of course, these same funnels can also be used with existing customers.</a:t>
            </a:r>
          </a:p>
          <a:p>
            <a:r>
              <a:rPr lang="en-US" dirty="0"/>
              <a:t>But if a customer has proven that they enjoy a business’ product offerings, a horizontal funnel should be presented to them also.</a:t>
            </a:r>
          </a:p>
          <a:p>
            <a:r>
              <a:rPr lang="en-US" dirty="0"/>
              <a:t>Vertical and horizontal funnels are designed to maximize profits with a customer for the length of time they remain.</a:t>
            </a:r>
          </a:p>
        </p:txBody>
      </p:sp>
    </p:spTree>
    <p:extLst>
      <p:ext uri="{BB962C8B-B14F-4D97-AF65-F5344CB8AC3E}">
        <p14:creationId xmlns:p14="http://schemas.microsoft.com/office/powerpoint/2010/main" val="3364612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Vertical and Horizontal </a:t>
            </a:r>
            <a:br>
              <a:rPr lang="en-US" dirty="0"/>
            </a:br>
            <a:r>
              <a:rPr lang="en-US" dirty="0"/>
              <a:t>Funnels / Growth Engines</a:t>
            </a:r>
          </a:p>
        </p:txBody>
      </p:sp>
      <p:sp>
        <p:nvSpPr>
          <p:cNvPr id="3" name="Content Placeholder 2"/>
          <p:cNvSpPr>
            <a:spLocks noGrp="1"/>
          </p:cNvSpPr>
          <p:nvPr>
            <p:ph idx="1"/>
          </p:nvPr>
        </p:nvSpPr>
        <p:spPr/>
        <p:txBody>
          <a:bodyPr/>
          <a:lstStyle/>
          <a:p>
            <a:r>
              <a:rPr lang="en-US" dirty="0"/>
              <a:t>The series of purchases that a customer makes is termed in marketing language as a “funnel.”</a:t>
            </a:r>
          </a:p>
          <a:p>
            <a:r>
              <a:rPr lang="en-US" dirty="0"/>
              <a:t>The idea behind a “funnel” is that its shape is wide at the top and narrower at the bottom.</a:t>
            </a:r>
          </a:p>
          <a:p>
            <a:r>
              <a:rPr lang="en-US" dirty="0"/>
              <a:t>This mirrors the marketing upsell/cross sell process.</a:t>
            </a:r>
          </a:p>
          <a:p>
            <a:r>
              <a:rPr lang="en-US" dirty="0"/>
              <a:t>At lower dollar amounts and price points, you’ll find most of your customers and prospects.</a:t>
            </a:r>
          </a:p>
          <a:p>
            <a:r>
              <a:rPr lang="en-US" dirty="0"/>
              <a:t>Typically as dollar amounts and price points go up, you’ll find fewer of your customers at the end of the funnel.</a:t>
            </a:r>
          </a:p>
        </p:txBody>
      </p:sp>
    </p:spTree>
    <p:extLst>
      <p:ext uri="{BB962C8B-B14F-4D97-AF65-F5344CB8AC3E}">
        <p14:creationId xmlns:p14="http://schemas.microsoft.com/office/powerpoint/2010/main" val="408386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488FB-3AA6-950C-D63D-DA3C705A4564}"/>
              </a:ext>
            </a:extLst>
          </p:cNvPr>
          <p:cNvSpPr>
            <a:spLocks noGrp="1"/>
          </p:cNvSpPr>
          <p:nvPr>
            <p:ph type="ctrTitle"/>
          </p:nvPr>
        </p:nvSpPr>
        <p:spPr/>
        <p:txBody>
          <a:bodyPr/>
          <a:lstStyle/>
          <a:p>
            <a:r>
              <a:rPr lang="en-US" dirty="0"/>
              <a:t>Vertical Funnels</a:t>
            </a:r>
          </a:p>
        </p:txBody>
      </p:sp>
      <p:sp>
        <p:nvSpPr>
          <p:cNvPr id="3" name="Subtitle 2">
            <a:extLst>
              <a:ext uri="{FF2B5EF4-FFF2-40B4-BE49-F238E27FC236}">
                <a16:creationId xmlns:a16="http://schemas.microsoft.com/office/drawing/2014/main" id="{EDF751DF-5FB1-AC73-5E6A-759FA2DAAD3C}"/>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118882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Vertical and Horizontal </a:t>
            </a:r>
            <a:br>
              <a:rPr lang="en-US" dirty="0"/>
            </a:br>
            <a:r>
              <a:rPr lang="en-US" dirty="0"/>
              <a:t>Funnels / Growth Engines</a:t>
            </a:r>
          </a:p>
        </p:txBody>
      </p:sp>
      <p:sp>
        <p:nvSpPr>
          <p:cNvPr id="3" name="Content Placeholder 2"/>
          <p:cNvSpPr>
            <a:spLocks noGrp="1"/>
          </p:cNvSpPr>
          <p:nvPr>
            <p:ph idx="1"/>
          </p:nvPr>
        </p:nvSpPr>
        <p:spPr/>
        <p:txBody>
          <a:bodyPr>
            <a:normAutofit fontScale="92500" lnSpcReduction="20000"/>
          </a:bodyPr>
          <a:lstStyle/>
          <a:p>
            <a:r>
              <a:rPr lang="en-US" dirty="0"/>
              <a:t>A funnel can be vertical.</a:t>
            </a:r>
          </a:p>
          <a:p>
            <a:r>
              <a:rPr lang="en-US" dirty="0"/>
              <a:t>This is where the rising price points happen at the point of sale.</a:t>
            </a:r>
          </a:p>
          <a:p>
            <a:r>
              <a:rPr lang="en-US" dirty="0"/>
              <a:t>For example, a customer buys paper but then is shown that they could also purchase pens and erasers as a related purchase.</a:t>
            </a:r>
          </a:p>
          <a:p>
            <a:r>
              <a:rPr lang="en-US" dirty="0"/>
              <a:t>In other words, we encourage them to buy more to increase their satisfaction with their initial purchase.</a:t>
            </a:r>
          </a:p>
          <a:p>
            <a:r>
              <a:rPr lang="en-US" dirty="0"/>
              <a:t>They could also be shown purchases at a higher dollar value, such as a heavier stock of paper; in other words, we get them to upgrade.</a:t>
            </a:r>
          </a:p>
          <a:p>
            <a:r>
              <a:rPr lang="en-US" dirty="0"/>
              <a:t>The point is to increase the dollar amount of a transaction while the customer is still close to the transaction or at the location. </a:t>
            </a:r>
          </a:p>
          <a:p>
            <a:r>
              <a:rPr lang="en-US" dirty="0"/>
              <a:t>In both cases (upgrade or increase) each transaction or upsell is then stacked on top of the first one at the point of sale.</a:t>
            </a:r>
          </a:p>
        </p:txBody>
      </p:sp>
    </p:spTree>
    <p:extLst>
      <p:ext uri="{BB962C8B-B14F-4D97-AF65-F5344CB8AC3E}">
        <p14:creationId xmlns:p14="http://schemas.microsoft.com/office/powerpoint/2010/main" val="79072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C5728-7E6F-0663-64BF-9B1EE4F33F5B}"/>
              </a:ext>
            </a:extLst>
          </p:cNvPr>
          <p:cNvSpPr>
            <a:spLocks noGrp="1"/>
          </p:cNvSpPr>
          <p:nvPr>
            <p:ph type="ctrTitle"/>
          </p:nvPr>
        </p:nvSpPr>
        <p:spPr/>
        <p:txBody>
          <a:bodyPr/>
          <a:lstStyle/>
          <a:p>
            <a:r>
              <a:rPr lang="en-US" dirty="0"/>
              <a:t>Developmental Funnels</a:t>
            </a:r>
          </a:p>
        </p:txBody>
      </p:sp>
      <p:sp>
        <p:nvSpPr>
          <p:cNvPr id="3" name="Subtitle 2">
            <a:extLst>
              <a:ext uri="{FF2B5EF4-FFF2-40B4-BE49-F238E27FC236}">
                <a16:creationId xmlns:a16="http://schemas.microsoft.com/office/drawing/2014/main" id="{E784F894-5BA3-F0EA-FFDC-4019E7E0F301}"/>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639260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Vertical and Horizontal </a:t>
            </a:r>
            <a:br>
              <a:rPr lang="en-US" dirty="0"/>
            </a:br>
            <a:r>
              <a:rPr lang="en-US" dirty="0"/>
              <a:t>Funnels / Growth Engines</a:t>
            </a:r>
          </a:p>
        </p:txBody>
      </p:sp>
      <p:sp>
        <p:nvSpPr>
          <p:cNvPr id="3" name="Content Placeholder 2"/>
          <p:cNvSpPr>
            <a:spLocks noGrp="1"/>
          </p:cNvSpPr>
          <p:nvPr>
            <p:ph idx="1"/>
          </p:nvPr>
        </p:nvSpPr>
        <p:spPr/>
        <p:txBody>
          <a:bodyPr>
            <a:normAutofit fontScale="92500"/>
          </a:bodyPr>
          <a:lstStyle/>
          <a:p>
            <a:r>
              <a:rPr lang="en-US" dirty="0"/>
              <a:t>Purchases can occur over time, are related and designed to provide the customer more value in exchange for a higher price.</a:t>
            </a:r>
          </a:p>
          <a:p>
            <a:r>
              <a:rPr lang="en-US" dirty="0"/>
              <a:t>The basic idea is that a customer may outgrow their use of a product or product line over time.</a:t>
            </a:r>
          </a:p>
          <a:p>
            <a:r>
              <a:rPr lang="en-US" dirty="0"/>
              <a:t>Businesses and marketers should constantly present this upgrade to their customers to give them opportunities to get more value.</a:t>
            </a:r>
          </a:p>
          <a:p>
            <a:r>
              <a:rPr lang="en-US" dirty="0"/>
              <a:t>This assumes that the business owner is delivering on what they promised.</a:t>
            </a:r>
          </a:p>
          <a:p>
            <a:r>
              <a:rPr lang="en-US" dirty="0"/>
              <a:t>The customer should be looking forward to “moving up” and upgrading to a new level.</a:t>
            </a:r>
          </a:p>
          <a:p>
            <a:r>
              <a:rPr lang="en-US" dirty="0"/>
              <a:t>This can keep certain customers married to a brand.</a:t>
            </a:r>
          </a:p>
        </p:txBody>
      </p:sp>
    </p:spTree>
    <p:extLst>
      <p:ext uri="{BB962C8B-B14F-4D97-AF65-F5344CB8AC3E}">
        <p14:creationId xmlns:p14="http://schemas.microsoft.com/office/powerpoint/2010/main" val="93104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276CB-818D-28C2-8C8D-9BC4A506787B}"/>
              </a:ext>
            </a:extLst>
          </p:cNvPr>
          <p:cNvSpPr>
            <a:spLocks noGrp="1"/>
          </p:cNvSpPr>
          <p:nvPr>
            <p:ph type="ctrTitle"/>
          </p:nvPr>
        </p:nvSpPr>
        <p:spPr/>
        <p:txBody>
          <a:bodyPr/>
          <a:lstStyle/>
          <a:p>
            <a:r>
              <a:rPr lang="en-US" dirty="0"/>
              <a:t>Horizontal Funnels</a:t>
            </a:r>
          </a:p>
        </p:txBody>
      </p:sp>
      <p:sp>
        <p:nvSpPr>
          <p:cNvPr id="3" name="Subtitle 2">
            <a:extLst>
              <a:ext uri="{FF2B5EF4-FFF2-40B4-BE49-F238E27FC236}">
                <a16:creationId xmlns:a16="http://schemas.microsoft.com/office/drawing/2014/main" id="{DA9E5714-4B4C-01D0-4FF3-DB4277B69456}"/>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51840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a:t>
            </a:r>
          </a:p>
        </p:txBody>
      </p:sp>
      <p:sp>
        <p:nvSpPr>
          <p:cNvPr id="3" name="Content Placeholder 2"/>
          <p:cNvSpPr>
            <a:spLocks noGrp="1"/>
          </p:cNvSpPr>
          <p:nvPr>
            <p:ph idx="1"/>
          </p:nvPr>
        </p:nvSpPr>
        <p:spPr/>
        <p:txBody>
          <a:bodyPr/>
          <a:lstStyle/>
          <a:p>
            <a:r>
              <a:rPr lang="en-US" dirty="0"/>
              <a:t>Why Use Sales Funnels</a:t>
            </a:r>
          </a:p>
          <a:p>
            <a:r>
              <a:rPr lang="en-US" dirty="0"/>
              <a:t>How to Think About Sales Funnels</a:t>
            </a:r>
          </a:p>
          <a:p>
            <a:r>
              <a:rPr lang="en-US" dirty="0"/>
              <a:t>Sales Funnels and Affiliates</a:t>
            </a:r>
          </a:p>
          <a:p>
            <a:r>
              <a:rPr lang="en-US" dirty="0"/>
              <a:t>Vertical Funnels</a:t>
            </a:r>
          </a:p>
          <a:p>
            <a:r>
              <a:rPr lang="en-US" dirty="0"/>
              <a:t>Developmental (Diagonal) Funnels</a:t>
            </a:r>
          </a:p>
          <a:p>
            <a:r>
              <a:rPr lang="en-US" dirty="0"/>
              <a:t>Horizontal Funnels</a:t>
            </a:r>
          </a:p>
          <a:p>
            <a:r>
              <a:rPr lang="en-US" dirty="0"/>
              <a:t>Training and Workshop Funnels</a:t>
            </a:r>
          </a:p>
          <a:p>
            <a:r>
              <a:rPr lang="en-US" dirty="0"/>
              <a:t>Pitch and High Ticket Funnels</a:t>
            </a:r>
          </a:p>
        </p:txBody>
      </p:sp>
    </p:spTree>
    <p:extLst>
      <p:ext uri="{BB962C8B-B14F-4D97-AF65-F5344CB8AC3E}">
        <p14:creationId xmlns:p14="http://schemas.microsoft.com/office/powerpoint/2010/main" val="171219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Vertical and Horizontal </a:t>
            </a:r>
            <a:br>
              <a:rPr lang="en-US" dirty="0"/>
            </a:br>
            <a:r>
              <a:rPr lang="en-US" dirty="0"/>
              <a:t>Funnels / Growth Engines</a:t>
            </a:r>
          </a:p>
        </p:txBody>
      </p:sp>
      <p:sp>
        <p:nvSpPr>
          <p:cNvPr id="3" name="Content Placeholder 2"/>
          <p:cNvSpPr>
            <a:spLocks noGrp="1"/>
          </p:cNvSpPr>
          <p:nvPr>
            <p:ph idx="1"/>
          </p:nvPr>
        </p:nvSpPr>
        <p:spPr>
          <a:xfrm>
            <a:off x="838200" y="1825625"/>
            <a:ext cx="10515600" cy="4400246"/>
          </a:xfrm>
        </p:spPr>
        <p:txBody>
          <a:bodyPr>
            <a:normAutofit lnSpcReduction="10000"/>
          </a:bodyPr>
          <a:lstStyle/>
          <a:p>
            <a:r>
              <a:rPr lang="en-US" dirty="0"/>
              <a:t>Horizontal funnels assume that a business is working to understand their customer’s needs as they change over time.</a:t>
            </a:r>
          </a:p>
          <a:p>
            <a:r>
              <a:rPr lang="en-US" dirty="0"/>
              <a:t>Products are developed to provide their customer with a maximum amount of value.</a:t>
            </a:r>
          </a:p>
          <a:p>
            <a:r>
              <a:rPr lang="en-US" dirty="0"/>
              <a:t>This is important because existing customers don’t take additional advertising expenses to acquire.</a:t>
            </a:r>
          </a:p>
          <a:p>
            <a:r>
              <a:rPr lang="en-US" dirty="0"/>
              <a:t>Everything they spend over time is profit less any operational expenses.</a:t>
            </a:r>
          </a:p>
          <a:p>
            <a:r>
              <a:rPr lang="en-US" dirty="0"/>
              <a:t>Basically, it’s important to try to maximize each transaction, but also to maximize customer value over time.</a:t>
            </a:r>
          </a:p>
        </p:txBody>
      </p:sp>
    </p:spTree>
    <p:extLst>
      <p:ext uri="{BB962C8B-B14F-4D97-AF65-F5344CB8AC3E}">
        <p14:creationId xmlns:p14="http://schemas.microsoft.com/office/powerpoint/2010/main" val="3612451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90594-C8D9-C594-FBDD-FC1186874B47}"/>
              </a:ext>
            </a:extLst>
          </p:cNvPr>
          <p:cNvSpPr>
            <a:spLocks noGrp="1"/>
          </p:cNvSpPr>
          <p:nvPr>
            <p:ph type="ctrTitle"/>
          </p:nvPr>
        </p:nvSpPr>
        <p:spPr/>
        <p:txBody>
          <a:bodyPr/>
          <a:lstStyle/>
          <a:p>
            <a:r>
              <a:rPr lang="en-US" dirty="0"/>
              <a:t>The Information Marketing Basic Funnel</a:t>
            </a:r>
          </a:p>
        </p:txBody>
      </p:sp>
      <p:sp>
        <p:nvSpPr>
          <p:cNvPr id="3" name="Subtitle 2">
            <a:extLst>
              <a:ext uri="{FF2B5EF4-FFF2-40B4-BE49-F238E27FC236}">
                <a16:creationId xmlns:a16="http://schemas.microsoft.com/office/drawing/2014/main" id="{706F5725-6304-5D5C-DF32-F1E280AA8F4A}"/>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44055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827F3-1517-8710-55B5-E96CC6B7542F}"/>
              </a:ext>
            </a:extLst>
          </p:cNvPr>
          <p:cNvSpPr>
            <a:spLocks noGrp="1"/>
          </p:cNvSpPr>
          <p:nvPr>
            <p:ph type="title"/>
          </p:nvPr>
        </p:nvSpPr>
        <p:spPr/>
        <p:txBody>
          <a:bodyPr/>
          <a:lstStyle/>
          <a:p>
            <a:pPr algn="ctr"/>
            <a:r>
              <a:rPr lang="en-US" dirty="0"/>
              <a:t>The Information Marketing Basic Funnel</a:t>
            </a:r>
          </a:p>
        </p:txBody>
      </p:sp>
      <p:sp>
        <p:nvSpPr>
          <p:cNvPr id="3" name="Content Placeholder 2">
            <a:extLst>
              <a:ext uri="{FF2B5EF4-FFF2-40B4-BE49-F238E27FC236}">
                <a16:creationId xmlns:a16="http://schemas.microsoft.com/office/drawing/2014/main" id="{0989953A-8312-DAC7-0CA2-83CCE9D83F4C}"/>
              </a:ext>
            </a:extLst>
          </p:cNvPr>
          <p:cNvSpPr>
            <a:spLocks noGrp="1"/>
          </p:cNvSpPr>
          <p:nvPr>
            <p:ph idx="1"/>
          </p:nvPr>
        </p:nvSpPr>
        <p:spPr/>
        <p:txBody>
          <a:bodyPr>
            <a:normAutofit fontScale="92500" lnSpcReduction="10000"/>
          </a:bodyPr>
          <a:lstStyle/>
          <a:p>
            <a:r>
              <a:rPr lang="en-US" dirty="0"/>
              <a:t>Information marketing funnels are typically vertical and all happen in one transaction, one the same day…stacked one on top of the other if your customer makes the first purchase.</a:t>
            </a:r>
          </a:p>
          <a:p>
            <a:r>
              <a:rPr lang="en-US" dirty="0"/>
              <a:t>As an information marketer, you are basically helping someone to solve some kind of problem with specialized knowledge.</a:t>
            </a:r>
          </a:p>
          <a:p>
            <a:r>
              <a:rPr lang="en-US" dirty="0"/>
              <a:t>That is your base product and an introduction to your funnel.</a:t>
            </a:r>
          </a:p>
          <a:p>
            <a:r>
              <a:rPr lang="en-US" dirty="0"/>
              <a:t>The first offer after that is typically going to be something to help them enjoy and get more out of that first purchase without crossing the line of it needing to be part of the first purchase.</a:t>
            </a:r>
          </a:p>
          <a:p>
            <a:r>
              <a:rPr lang="en-US" dirty="0"/>
              <a:t>The base product should stand on it’s own and do what you said it would do.</a:t>
            </a:r>
          </a:p>
        </p:txBody>
      </p:sp>
    </p:spTree>
    <p:extLst>
      <p:ext uri="{BB962C8B-B14F-4D97-AF65-F5344CB8AC3E}">
        <p14:creationId xmlns:p14="http://schemas.microsoft.com/office/powerpoint/2010/main" val="2633357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827F3-1517-8710-55B5-E96CC6B7542F}"/>
              </a:ext>
            </a:extLst>
          </p:cNvPr>
          <p:cNvSpPr>
            <a:spLocks noGrp="1"/>
          </p:cNvSpPr>
          <p:nvPr>
            <p:ph type="title"/>
          </p:nvPr>
        </p:nvSpPr>
        <p:spPr/>
        <p:txBody>
          <a:bodyPr/>
          <a:lstStyle/>
          <a:p>
            <a:pPr algn="ctr"/>
            <a:r>
              <a:rPr lang="en-US" dirty="0"/>
              <a:t>The Information Marketing Basic Funnel</a:t>
            </a:r>
          </a:p>
        </p:txBody>
      </p:sp>
      <p:sp>
        <p:nvSpPr>
          <p:cNvPr id="3" name="Content Placeholder 2">
            <a:extLst>
              <a:ext uri="{FF2B5EF4-FFF2-40B4-BE49-F238E27FC236}">
                <a16:creationId xmlns:a16="http://schemas.microsoft.com/office/drawing/2014/main" id="{0989953A-8312-DAC7-0CA2-83CCE9D83F4C}"/>
              </a:ext>
            </a:extLst>
          </p:cNvPr>
          <p:cNvSpPr>
            <a:spLocks noGrp="1"/>
          </p:cNvSpPr>
          <p:nvPr>
            <p:ph idx="1"/>
          </p:nvPr>
        </p:nvSpPr>
        <p:spPr/>
        <p:txBody>
          <a:bodyPr>
            <a:normAutofit/>
          </a:bodyPr>
          <a:lstStyle/>
          <a:p>
            <a:r>
              <a:rPr lang="en-US" dirty="0"/>
              <a:t>The second upsell should be something that is a DFY templating system where you give them something that is done for them.</a:t>
            </a:r>
          </a:p>
          <a:p>
            <a:r>
              <a:rPr lang="en-US" dirty="0"/>
              <a:t>The third upsell is something where you can use this step to offer a bundle of similar products at a discount.</a:t>
            </a:r>
          </a:p>
          <a:p>
            <a:r>
              <a:rPr lang="en-US" dirty="0"/>
              <a:t>The last upsell will be an element where you will help them to keep the gains they picked up from getting your product.</a:t>
            </a:r>
          </a:p>
          <a:p>
            <a:r>
              <a:rPr lang="en-US" dirty="0"/>
              <a:t>This will typically be some kind of continuity or higher ticket offer that gives them more of your personal time or more of your business resources.</a:t>
            </a:r>
          </a:p>
        </p:txBody>
      </p:sp>
    </p:spTree>
    <p:extLst>
      <p:ext uri="{BB962C8B-B14F-4D97-AF65-F5344CB8AC3E}">
        <p14:creationId xmlns:p14="http://schemas.microsoft.com/office/powerpoint/2010/main" val="332873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D8547-F2D5-2468-1812-50BE4C8956F2}"/>
              </a:ext>
            </a:extLst>
          </p:cNvPr>
          <p:cNvSpPr>
            <a:spLocks noGrp="1"/>
          </p:cNvSpPr>
          <p:nvPr>
            <p:ph type="ctrTitle"/>
          </p:nvPr>
        </p:nvSpPr>
        <p:spPr/>
        <p:txBody>
          <a:bodyPr/>
          <a:lstStyle/>
          <a:p>
            <a:r>
              <a:rPr lang="en-US" dirty="0"/>
              <a:t>The Educational</a:t>
            </a:r>
            <a:br>
              <a:rPr lang="en-US" dirty="0"/>
            </a:br>
            <a:r>
              <a:rPr lang="en-US" dirty="0"/>
              <a:t> Marketing Funnel</a:t>
            </a:r>
          </a:p>
        </p:txBody>
      </p:sp>
      <p:sp>
        <p:nvSpPr>
          <p:cNvPr id="3" name="Subtitle 2">
            <a:extLst>
              <a:ext uri="{FF2B5EF4-FFF2-40B4-BE49-F238E27FC236}">
                <a16:creationId xmlns:a16="http://schemas.microsoft.com/office/drawing/2014/main" id="{67D09595-8C91-04FB-CF68-11B446DE201B}"/>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23853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D1515-DAF4-74C6-CC45-37E5CD9A11BE}"/>
              </a:ext>
            </a:extLst>
          </p:cNvPr>
          <p:cNvSpPr>
            <a:spLocks noGrp="1"/>
          </p:cNvSpPr>
          <p:nvPr>
            <p:ph type="title"/>
          </p:nvPr>
        </p:nvSpPr>
        <p:spPr/>
        <p:txBody>
          <a:bodyPr/>
          <a:lstStyle/>
          <a:p>
            <a:pPr algn="ctr"/>
            <a:r>
              <a:rPr lang="en-US" dirty="0"/>
              <a:t>The Educational</a:t>
            </a:r>
            <a:br>
              <a:rPr lang="en-US" dirty="0"/>
            </a:br>
            <a:r>
              <a:rPr lang="en-US" dirty="0"/>
              <a:t> Marketing Funnel</a:t>
            </a:r>
          </a:p>
        </p:txBody>
      </p:sp>
      <p:sp>
        <p:nvSpPr>
          <p:cNvPr id="3" name="Content Placeholder 2">
            <a:extLst>
              <a:ext uri="{FF2B5EF4-FFF2-40B4-BE49-F238E27FC236}">
                <a16:creationId xmlns:a16="http://schemas.microsoft.com/office/drawing/2014/main" id="{C67D1692-1023-F66E-FA6C-C4294DB2A00C}"/>
              </a:ext>
            </a:extLst>
          </p:cNvPr>
          <p:cNvSpPr>
            <a:spLocks noGrp="1"/>
          </p:cNvSpPr>
          <p:nvPr>
            <p:ph idx="1"/>
          </p:nvPr>
        </p:nvSpPr>
        <p:spPr/>
        <p:txBody>
          <a:bodyPr>
            <a:normAutofit fontScale="92500" lnSpcReduction="20000"/>
          </a:bodyPr>
          <a:lstStyle/>
          <a:p>
            <a:r>
              <a:rPr lang="en-US" dirty="0"/>
              <a:t>As an information marketer, you need to have a regular time where you teach your customers how to have success with your product.</a:t>
            </a:r>
          </a:p>
          <a:p>
            <a:r>
              <a:rPr lang="en-US" dirty="0"/>
              <a:t>This should primarily be weekly.</a:t>
            </a:r>
          </a:p>
          <a:p>
            <a:r>
              <a:rPr lang="en-US" dirty="0"/>
              <a:t>One way to break this out would be to do daily lessons of about 5-10 minutes.</a:t>
            </a:r>
          </a:p>
          <a:p>
            <a:r>
              <a:rPr lang="en-US" dirty="0"/>
              <a:t>Basically you’re teaching new principles, exposing people to your products and doing a call to action.</a:t>
            </a:r>
          </a:p>
          <a:p>
            <a:r>
              <a:rPr lang="en-US" dirty="0"/>
              <a:t>The key to this kind of funnel is consistency.</a:t>
            </a:r>
          </a:p>
          <a:p>
            <a:r>
              <a:rPr lang="en-US" dirty="0"/>
              <a:t>This is a good way to monetize existing clients and provide them value at the same time.</a:t>
            </a:r>
          </a:p>
          <a:p>
            <a:r>
              <a:rPr lang="en-US" dirty="0"/>
              <a:t>This is not the same as blogging, podcasting or video channels.***</a:t>
            </a:r>
          </a:p>
          <a:p>
            <a:r>
              <a:rPr lang="en-US" dirty="0"/>
              <a:t>Although you Can deliver your training on all of these channels.</a:t>
            </a:r>
          </a:p>
        </p:txBody>
      </p:sp>
    </p:spTree>
    <p:extLst>
      <p:ext uri="{BB962C8B-B14F-4D97-AF65-F5344CB8AC3E}">
        <p14:creationId xmlns:p14="http://schemas.microsoft.com/office/powerpoint/2010/main" val="207379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F6FD-CA25-C868-DFB5-6E8BD51A6328}"/>
              </a:ext>
            </a:extLst>
          </p:cNvPr>
          <p:cNvSpPr>
            <a:spLocks noGrp="1"/>
          </p:cNvSpPr>
          <p:nvPr>
            <p:ph type="ctrTitle"/>
          </p:nvPr>
        </p:nvSpPr>
        <p:spPr/>
        <p:txBody>
          <a:bodyPr/>
          <a:lstStyle/>
          <a:p>
            <a:r>
              <a:rPr lang="en-US" dirty="0"/>
              <a:t>Contact Database</a:t>
            </a:r>
            <a:br>
              <a:rPr lang="en-US" dirty="0"/>
            </a:br>
            <a:r>
              <a:rPr lang="en-US" dirty="0"/>
              <a:t>Funnel</a:t>
            </a:r>
          </a:p>
        </p:txBody>
      </p:sp>
      <p:sp>
        <p:nvSpPr>
          <p:cNvPr id="3" name="Subtitle 2">
            <a:extLst>
              <a:ext uri="{FF2B5EF4-FFF2-40B4-BE49-F238E27FC236}">
                <a16:creationId xmlns:a16="http://schemas.microsoft.com/office/drawing/2014/main" id="{88DC01F9-6CC8-434C-C2A6-490BEFE77539}"/>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991076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D1515-DAF4-74C6-CC45-37E5CD9A11BE}"/>
              </a:ext>
            </a:extLst>
          </p:cNvPr>
          <p:cNvSpPr>
            <a:spLocks noGrp="1"/>
          </p:cNvSpPr>
          <p:nvPr>
            <p:ph type="title"/>
          </p:nvPr>
        </p:nvSpPr>
        <p:spPr/>
        <p:txBody>
          <a:bodyPr/>
          <a:lstStyle/>
          <a:p>
            <a:pPr algn="ctr"/>
            <a:r>
              <a:rPr lang="en-US" dirty="0"/>
              <a:t>Contact Database</a:t>
            </a:r>
            <a:br>
              <a:rPr lang="en-US" dirty="0"/>
            </a:br>
            <a:r>
              <a:rPr lang="en-US" dirty="0"/>
              <a:t>Funnel</a:t>
            </a:r>
          </a:p>
        </p:txBody>
      </p:sp>
      <p:sp>
        <p:nvSpPr>
          <p:cNvPr id="3" name="Content Placeholder 2">
            <a:extLst>
              <a:ext uri="{FF2B5EF4-FFF2-40B4-BE49-F238E27FC236}">
                <a16:creationId xmlns:a16="http://schemas.microsoft.com/office/drawing/2014/main" id="{C67D1692-1023-F66E-FA6C-C4294DB2A00C}"/>
              </a:ext>
            </a:extLst>
          </p:cNvPr>
          <p:cNvSpPr>
            <a:spLocks noGrp="1"/>
          </p:cNvSpPr>
          <p:nvPr>
            <p:ph idx="1"/>
          </p:nvPr>
        </p:nvSpPr>
        <p:spPr/>
        <p:txBody>
          <a:bodyPr>
            <a:normAutofit/>
          </a:bodyPr>
          <a:lstStyle/>
          <a:p>
            <a:r>
              <a:rPr lang="en-US" dirty="0"/>
              <a:t>As an information marketer, it’s important to look at your contact database or email is as a Funnel.</a:t>
            </a:r>
          </a:p>
          <a:p>
            <a:r>
              <a:rPr lang="en-US" dirty="0"/>
              <a:t>You may wonder why?</a:t>
            </a:r>
          </a:p>
          <a:p>
            <a:r>
              <a:rPr lang="en-US" dirty="0"/>
              <a:t>You can’t try to “save” or “preserve” your list.</a:t>
            </a:r>
          </a:p>
          <a:p>
            <a:r>
              <a:rPr lang="en-US" dirty="0"/>
              <a:t>You should be looking for ways to help the people on your subscriber list.</a:t>
            </a:r>
          </a:p>
          <a:p>
            <a:r>
              <a:rPr lang="en-US" dirty="0"/>
              <a:t>You should be creating things that will really help them.</a:t>
            </a:r>
          </a:p>
          <a:p>
            <a:r>
              <a:rPr lang="en-US" dirty="0"/>
              <a:t>And you need to be talking to them on a daily basis for this to take root in their relationship with you. </a:t>
            </a:r>
          </a:p>
        </p:txBody>
      </p:sp>
    </p:spTree>
    <p:extLst>
      <p:ext uri="{BB962C8B-B14F-4D97-AF65-F5344CB8AC3E}">
        <p14:creationId xmlns:p14="http://schemas.microsoft.com/office/powerpoint/2010/main" val="62974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3CEF43-5C85-76D6-038C-9B6C472F8DCE}"/>
              </a:ext>
            </a:extLst>
          </p:cNvPr>
          <p:cNvSpPr>
            <a:spLocks noGrp="1"/>
          </p:cNvSpPr>
          <p:nvPr>
            <p:ph type="ctrTitle"/>
          </p:nvPr>
        </p:nvSpPr>
        <p:spPr/>
        <p:txBody>
          <a:bodyPr/>
          <a:lstStyle/>
          <a:p>
            <a:r>
              <a:rPr lang="en-US" dirty="0"/>
              <a:t>Questions?</a:t>
            </a:r>
          </a:p>
        </p:txBody>
      </p:sp>
      <p:sp>
        <p:nvSpPr>
          <p:cNvPr id="3" name="Subtitle 2">
            <a:extLst>
              <a:ext uri="{FF2B5EF4-FFF2-40B4-BE49-F238E27FC236}">
                <a16:creationId xmlns:a16="http://schemas.microsoft.com/office/drawing/2014/main" id="{291AE706-DCEA-10E2-C127-799999FA1AA2}"/>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49788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9D97DB-E0F2-E906-2A56-24311AB9604C}"/>
              </a:ext>
            </a:extLst>
          </p:cNvPr>
          <p:cNvSpPr>
            <a:spLocks noGrp="1"/>
          </p:cNvSpPr>
          <p:nvPr>
            <p:ph type="ctrTitle"/>
          </p:nvPr>
        </p:nvSpPr>
        <p:spPr/>
        <p:txBody>
          <a:bodyPr/>
          <a:lstStyle/>
          <a:p>
            <a:r>
              <a:rPr lang="en-US" dirty="0"/>
              <a:t>Why Sales Funnels?</a:t>
            </a:r>
          </a:p>
        </p:txBody>
      </p:sp>
      <p:sp>
        <p:nvSpPr>
          <p:cNvPr id="3" name="Subtitle 2">
            <a:extLst>
              <a:ext uri="{FF2B5EF4-FFF2-40B4-BE49-F238E27FC236}">
                <a16:creationId xmlns:a16="http://schemas.microsoft.com/office/drawing/2014/main" id="{7FE877CF-41BF-9F2B-74C1-F842AC5866D4}"/>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69476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Why Sales Funnels?</a:t>
            </a:r>
          </a:p>
        </p:txBody>
      </p:sp>
      <p:sp>
        <p:nvSpPr>
          <p:cNvPr id="3" name="Content Placeholder 2"/>
          <p:cNvSpPr>
            <a:spLocks noGrp="1"/>
          </p:cNvSpPr>
          <p:nvPr>
            <p:ph idx="1"/>
          </p:nvPr>
        </p:nvSpPr>
        <p:spPr/>
        <p:txBody>
          <a:bodyPr/>
          <a:lstStyle/>
          <a:p>
            <a:r>
              <a:rPr lang="en-US" dirty="0"/>
              <a:t>Any business owner interested in growing their business can do so in three primary ways.</a:t>
            </a:r>
          </a:p>
          <a:p>
            <a:r>
              <a:rPr lang="en-US" dirty="0"/>
              <a:t>First, a business owner can increase the number of people coming to their location or website.</a:t>
            </a:r>
          </a:p>
          <a:p>
            <a:r>
              <a:rPr lang="en-US" dirty="0"/>
              <a:t>This is the element most entrepreneurs focus on…traffic. </a:t>
            </a:r>
          </a:p>
          <a:p>
            <a:r>
              <a:rPr lang="en-US" dirty="0"/>
              <a:t>Although it is important, it can be made much more effective by focusing an equal amount of attention on the other two ways.</a:t>
            </a:r>
          </a:p>
          <a:p>
            <a:r>
              <a:rPr lang="en-US" dirty="0"/>
              <a:t>A business owner can grow their business, secondly, by increasing the average amount of each transaction.</a:t>
            </a:r>
          </a:p>
        </p:txBody>
      </p:sp>
    </p:spTree>
    <p:extLst>
      <p:ext uri="{BB962C8B-B14F-4D97-AF65-F5344CB8AC3E}">
        <p14:creationId xmlns:p14="http://schemas.microsoft.com/office/powerpoint/2010/main" val="3733059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Why Sales Funnels?</a:t>
            </a:r>
          </a:p>
        </p:txBody>
      </p:sp>
      <p:sp>
        <p:nvSpPr>
          <p:cNvPr id="3" name="Content Placeholder 2"/>
          <p:cNvSpPr>
            <a:spLocks noGrp="1"/>
          </p:cNvSpPr>
          <p:nvPr>
            <p:ph idx="1"/>
          </p:nvPr>
        </p:nvSpPr>
        <p:spPr/>
        <p:txBody>
          <a:bodyPr/>
          <a:lstStyle/>
          <a:p>
            <a:r>
              <a:rPr lang="en-US" dirty="0"/>
              <a:t>This means that whenever your customer or prospect already has their wallet or payment method out, entrepreneurs need to work to increase what they’re willing to spend.</a:t>
            </a:r>
          </a:p>
          <a:p>
            <a:r>
              <a:rPr lang="en-US" dirty="0"/>
              <a:t>So, if as a business owner, you were to get more traffic AND get the customers that did buy to spend more, you’d be growing your business much more effectively.</a:t>
            </a:r>
          </a:p>
          <a:p>
            <a:r>
              <a:rPr lang="en-US" dirty="0"/>
              <a:t>But there is a third, just as powerful way for an entrepreneur to grown their business…increase the conversion of those that buy from those that visit.</a:t>
            </a:r>
          </a:p>
          <a:p>
            <a:r>
              <a:rPr lang="en-US" dirty="0"/>
              <a:t>Naturally, this is referred to as the conversion rate.</a:t>
            </a:r>
          </a:p>
        </p:txBody>
      </p:sp>
    </p:spTree>
    <p:extLst>
      <p:ext uri="{BB962C8B-B14F-4D97-AF65-F5344CB8AC3E}">
        <p14:creationId xmlns:p14="http://schemas.microsoft.com/office/powerpoint/2010/main" val="3902082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Why Sales Funnels?</a:t>
            </a:r>
          </a:p>
        </p:txBody>
      </p:sp>
      <p:sp>
        <p:nvSpPr>
          <p:cNvPr id="3" name="Content Placeholder 2"/>
          <p:cNvSpPr>
            <a:spLocks noGrp="1"/>
          </p:cNvSpPr>
          <p:nvPr>
            <p:ph idx="1"/>
          </p:nvPr>
        </p:nvSpPr>
        <p:spPr/>
        <p:txBody>
          <a:bodyPr/>
          <a:lstStyle/>
          <a:p>
            <a:r>
              <a:rPr lang="en-US" dirty="0"/>
              <a:t>The question is how a business would implement all three of these engines simultaneously.</a:t>
            </a:r>
          </a:p>
          <a:p>
            <a:r>
              <a:rPr lang="en-US" dirty="0"/>
              <a:t>Naturally, there is considerable information and attention paid to how to get more people to the location.</a:t>
            </a:r>
          </a:p>
          <a:p>
            <a:r>
              <a:rPr lang="en-US" dirty="0"/>
              <a:t>This is what traditional advertising and promotion is designed to do.</a:t>
            </a:r>
          </a:p>
          <a:p>
            <a:r>
              <a:rPr lang="en-US" dirty="0"/>
              <a:t>But when it comes to increasing the conversion rate and average dollar amount spent, what can business owners do?</a:t>
            </a:r>
          </a:p>
          <a:p>
            <a:r>
              <a:rPr lang="en-US" dirty="0"/>
              <a:t>The conversion rate improves by basically executing better sales methods at the point of contact. </a:t>
            </a:r>
          </a:p>
        </p:txBody>
      </p:sp>
    </p:spTree>
    <p:extLst>
      <p:ext uri="{BB962C8B-B14F-4D97-AF65-F5344CB8AC3E}">
        <p14:creationId xmlns:p14="http://schemas.microsoft.com/office/powerpoint/2010/main" val="16940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Why Sales Funnels?</a:t>
            </a:r>
          </a:p>
        </p:txBody>
      </p:sp>
      <p:sp>
        <p:nvSpPr>
          <p:cNvPr id="3" name="Content Placeholder 2"/>
          <p:cNvSpPr>
            <a:spLocks noGrp="1"/>
          </p:cNvSpPr>
          <p:nvPr>
            <p:ph idx="1"/>
          </p:nvPr>
        </p:nvSpPr>
        <p:spPr/>
        <p:txBody>
          <a:bodyPr>
            <a:normAutofit/>
          </a:bodyPr>
          <a:lstStyle/>
          <a:p>
            <a:r>
              <a:rPr lang="en-US" dirty="0"/>
              <a:t>For an online business this might mean….</a:t>
            </a:r>
          </a:p>
          <a:p>
            <a:pPr lvl="1"/>
            <a:r>
              <a:rPr lang="en-US" dirty="0"/>
              <a:t>Writing more effective web copy for your visitors.</a:t>
            </a:r>
          </a:p>
          <a:p>
            <a:pPr lvl="1"/>
            <a:r>
              <a:rPr lang="en-US" dirty="0"/>
              <a:t>Making sure that website visitors have been pre-sold on offers and products that will benefit them once they visit.</a:t>
            </a:r>
          </a:p>
          <a:p>
            <a:pPr lvl="1"/>
            <a:r>
              <a:rPr lang="en-US" dirty="0"/>
              <a:t>Making sure that the images on your site help a visitor to visualize what it would be like to own your product. </a:t>
            </a:r>
          </a:p>
          <a:p>
            <a:pPr lvl="1"/>
            <a:r>
              <a:rPr lang="en-US" dirty="0"/>
              <a:t>Making it easy to navigate your site, and easy to make a purchase from you.</a:t>
            </a:r>
          </a:p>
          <a:p>
            <a:r>
              <a:rPr lang="en-US" dirty="0"/>
              <a:t>You want to convert more of your unique website visitors into buyers.</a:t>
            </a:r>
          </a:p>
          <a:p>
            <a:r>
              <a:rPr lang="en-US" dirty="0"/>
              <a:t>If they decide not to make a purchase, at minimum, you’d want to get them on to your email marketing database.</a:t>
            </a:r>
          </a:p>
        </p:txBody>
      </p:sp>
    </p:spTree>
    <p:extLst>
      <p:ext uri="{BB962C8B-B14F-4D97-AF65-F5344CB8AC3E}">
        <p14:creationId xmlns:p14="http://schemas.microsoft.com/office/powerpoint/2010/main" val="122454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Why Sales Funnels?</a:t>
            </a:r>
          </a:p>
        </p:txBody>
      </p:sp>
      <p:sp>
        <p:nvSpPr>
          <p:cNvPr id="3" name="Content Placeholder 2"/>
          <p:cNvSpPr>
            <a:spLocks noGrp="1"/>
          </p:cNvSpPr>
          <p:nvPr>
            <p:ph idx="1"/>
          </p:nvPr>
        </p:nvSpPr>
        <p:spPr>
          <a:xfrm>
            <a:off x="838200" y="1825624"/>
            <a:ext cx="10515600" cy="4511565"/>
          </a:xfrm>
        </p:spPr>
        <p:txBody>
          <a:bodyPr>
            <a:normAutofit fontScale="92500" lnSpcReduction="10000"/>
          </a:bodyPr>
          <a:lstStyle/>
          <a:p>
            <a:r>
              <a:rPr lang="en-US" dirty="0"/>
              <a:t>If increasing the conversion rate is basically executing better sales methods at the point of contact, then increasing the average dollar amount per sale is better upselling.</a:t>
            </a:r>
          </a:p>
          <a:p>
            <a:r>
              <a:rPr lang="en-US" dirty="0"/>
              <a:t>You’ve likely encountered this when you go to a fast food restaurant when they ask you to either upsize your meal or have a side order added by paying a little more.</a:t>
            </a:r>
          </a:p>
          <a:p>
            <a:r>
              <a:rPr lang="en-US" dirty="0"/>
              <a:t>You may have also encountered the upsell process when you make a purchase from a big box retailer.</a:t>
            </a:r>
          </a:p>
          <a:p>
            <a:r>
              <a:rPr lang="en-US" dirty="0"/>
              <a:t>When you get to the area to make your payment, you are asked If you’d like to purchase a warranty or protection plan by paying a little more. </a:t>
            </a:r>
          </a:p>
          <a:p>
            <a:r>
              <a:rPr lang="en-US" dirty="0"/>
              <a:t>These are important ways to improve revenues because they don’t cost a business anything to implement. </a:t>
            </a:r>
          </a:p>
        </p:txBody>
      </p:sp>
    </p:spTree>
    <p:extLst>
      <p:ext uri="{BB962C8B-B14F-4D97-AF65-F5344CB8AC3E}">
        <p14:creationId xmlns:p14="http://schemas.microsoft.com/office/powerpoint/2010/main" val="1000990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3A667-A3AA-76D0-A26D-71EDCF8C6FC6}"/>
              </a:ext>
            </a:extLst>
          </p:cNvPr>
          <p:cNvSpPr>
            <a:spLocks noGrp="1"/>
          </p:cNvSpPr>
          <p:nvPr>
            <p:ph type="ctrTitle"/>
          </p:nvPr>
        </p:nvSpPr>
        <p:spPr/>
        <p:txBody>
          <a:bodyPr/>
          <a:lstStyle/>
          <a:p>
            <a:r>
              <a:rPr lang="en-US" dirty="0"/>
              <a:t>Funnels and Affiliates for Information Marketing</a:t>
            </a:r>
          </a:p>
        </p:txBody>
      </p:sp>
      <p:sp>
        <p:nvSpPr>
          <p:cNvPr id="3" name="Subtitle 2">
            <a:extLst>
              <a:ext uri="{FF2B5EF4-FFF2-40B4-BE49-F238E27FC236}">
                <a16:creationId xmlns:a16="http://schemas.microsoft.com/office/drawing/2014/main" id="{95DB22D4-B0E9-6A91-320E-66804C1F1700}"/>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8329274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TotalTime>
  <Words>1852</Words>
  <Application>Microsoft Office PowerPoint</Application>
  <PresentationFormat>Widescreen</PresentationFormat>
  <Paragraphs>127</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Calibri Light</vt:lpstr>
      <vt:lpstr>Office Theme</vt:lpstr>
      <vt:lpstr>Marketing Your Business Using Sales Funnels</vt:lpstr>
      <vt:lpstr>Overview</vt:lpstr>
      <vt:lpstr>Why Sales Funnels?</vt:lpstr>
      <vt:lpstr>Why Sales Funnels?</vt:lpstr>
      <vt:lpstr>Why Sales Funnels?</vt:lpstr>
      <vt:lpstr>Why Sales Funnels?</vt:lpstr>
      <vt:lpstr>Why Sales Funnels?</vt:lpstr>
      <vt:lpstr>Why Sales Funnels?</vt:lpstr>
      <vt:lpstr>Funnels and Affiliates for Information Marketing</vt:lpstr>
      <vt:lpstr>Funnels and Affiliates for Information Marketing</vt:lpstr>
      <vt:lpstr>Funnels and Affiliates for Information Marketing</vt:lpstr>
      <vt:lpstr>Sales Funnel Science</vt:lpstr>
      <vt:lpstr>Vertical and Horizontal  Funnels / Growth Engines</vt:lpstr>
      <vt:lpstr>Vertical and Horizontal  Funnels / Growth Engines</vt:lpstr>
      <vt:lpstr>Vertical Funnels</vt:lpstr>
      <vt:lpstr>Vertical and Horizontal  Funnels / Growth Engines</vt:lpstr>
      <vt:lpstr>Developmental Funnels</vt:lpstr>
      <vt:lpstr>Vertical and Horizontal  Funnels / Growth Engines</vt:lpstr>
      <vt:lpstr>Horizontal Funnels</vt:lpstr>
      <vt:lpstr>Vertical and Horizontal  Funnels / Growth Engines</vt:lpstr>
      <vt:lpstr>The Information Marketing Basic Funnel</vt:lpstr>
      <vt:lpstr>The Information Marketing Basic Funnel</vt:lpstr>
      <vt:lpstr>The Information Marketing Basic Funnel</vt:lpstr>
      <vt:lpstr>The Educational  Marketing Funnel</vt:lpstr>
      <vt:lpstr>The Educational  Marketing Funnel</vt:lpstr>
      <vt:lpstr>Contact Database Funnel</vt:lpstr>
      <vt:lpstr>Contact Database Funnel</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Your Business Using Sales Funnels</dc:title>
  <dc:creator>admin</dc:creator>
  <cp:lastModifiedBy>Charles T Harper</cp:lastModifiedBy>
  <cp:revision>5</cp:revision>
  <dcterms:created xsi:type="dcterms:W3CDTF">2017-04-01T19:11:43Z</dcterms:created>
  <dcterms:modified xsi:type="dcterms:W3CDTF">2022-11-16T21:28:44Z</dcterms:modified>
</cp:coreProperties>
</file>